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703" r:id="rId5"/>
  </p:sldMasterIdLst>
  <p:notesMasterIdLst>
    <p:notesMasterId r:id="rId13"/>
  </p:notesMasterIdLst>
  <p:sldIdLst>
    <p:sldId id="267" r:id="rId6"/>
    <p:sldId id="272" r:id="rId7"/>
    <p:sldId id="279" r:id="rId8"/>
    <p:sldId id="270" r:id="rId9"/>
    <p:sldId id="268" r:id="rId10"/>
    <p:sldId id="277" r:id="rId11"/>
    <p:sldId id="278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296BFB5-B970-4193-A278-63AE9AB06ABD}">
          <p14:sldIdLst>
            <p14:sldId id="267"/>
            <p14:sldId id="272"/>
            <p14:sldId id="279"/>
            <p14:sldId id="270"/>
            <p14:sldId id="268"/>
            <p14:sldId id="277"/>
            <p14:sldId id="278"/>
          </p14:sldIdLst>
        </p14:section>
        <p14:section name="Folien zum Kopieren" id="{1FDC5813-D461-414C-9256-AD3142F1863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1D015D-22C1-EB31-0DDF-FB4D2E7A6EBD}" name="Marielle Berktold" initials="MB" userId="S::marielle.berktold@ifohra.de::06eb6efe-c237-487d-9e7f-9fba4d0955d6" providerId="AD"/>
  <p188:author id="{42AAC3E0-EE86-CEBE-FCAE-F39242F98125}" name="Anika Zimmermann" initials="AZ" userId="S::anika.zimmermann@ifohra.de::7fdd1538-c1e4-4452-90e6-0d5f35999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95A85"/>
    <a:srgbClr val="6E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5D329-BA17-4AE4-B14D-422CF3D65CD5}" v="24" dt="2025-02-10T07:52:1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CFC17-5920-42F9-9939-0ACF1EC1CFF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44A8-6196-4159-8C71-F07902D19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17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5.emf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58A55D74-9F3D-A56B-3BCE-B5547E380664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j-lt"/>
              </a:rPr>
              <a:t>IFOHRA GmbH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DB811C3-2ABB-D7F9-7B86-DCDA532AD288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Institute </a:t>
            </a:r>
            <a:r>
              <a:rPr lang="de-DE" sz="1400" err="1"/>
              <a:t>for</a:t>
            </a:r>
            <a:r>
              <a:rPr lang="de-DE" sz="1400"/>
              <a:t> Healthcare Robotics and Automation</a:t>
            </a:r>
          </a:p>
        </p:txBody>
      </p:sp>
      <p:pic>
        <p:nvPicPr>
          <p:cNvPr id="9" name="Grafik 14">
            <a:extLst>
              <a:ext uri="{FF2B5EF4-FFF2-40B4-BE49-F238E27FC236}">
                <a16:creationId xmlns:a16="http://schemas.microsoft.com/office/drawing/2014/main" id="{2B3975CF-38A9-FADB-6B08-922CC9C9A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4" y="6116479"/>
            <a:ext cx="1488336" cy="577562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0EA96D2-08CF-8480-618C-7863B3F3683B}"/>
              </a:ext>
            </a:extLst>
          </p:cNvPr>
          <p:cNvSpPr txBox="1"/>
          <p:nvPr userDrawn="1"/>
        </p:nvSpPr>
        <p:spPr>
          <a:xfrm>
            <a:off x="5051731" y="6421921"/>
            <a:ext cx="142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Ein Spin-off von</a:t>
            </a:r>
          </a:p>
        </p:txBody>
      </p:sp>
      <p:pic>
        <p:nvPicPr>
          <p:cNvPr id="15" name="Grafik 14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C4972C23-2088-4094-0835-F14D71BEE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-907951"/>
            <a:ext cx="12198096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20" name="Grafik 19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4F1F7557-C13E-B82D-4D92-F5B4CAC95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17" r="89924">
                        <a14:foregroundMark x1="45720" y1="30000" x2="56119" y2="26870"/>
                        <a14:foregroundMark x1="59891" y1="27275" x2="61972" y2="27609"/>
                        <a14:foregroundMark x1="63829" y1="23261" x2="65222" y2="20000"/>
                        <a14:foregroundMark x1="63086" y1="25000" x2="63829" y2="23261"/>
                        <a14:foregroundMark x1="61972" y1="27609" x2="63086" y2="25000"/>
                        <a14:foregroundMark x1="65222" y1="20000" x2="69556" y2="20652"/>
                        <a14:foregroundMark x1="69556" y1="20652" x2="71939" y2="28478"/>
                        <a14:foregroundMark x1="71939" y1="28478" x2="73241" y2="51677"/>
                        <a14:foregroundMark x1="71478" y1="71844" x2="70856" y2="83913"/>
                        <a14:foregroundMark x1="70856" y1="83913" x2="63164" y2="71522"/>
                        <a14:foregroundMark x1="63164" y1="71522" x2="62189" y2="82826"/>
                        <a14:foregroundMark x1="62189" y1="82826" x2="57556" y2="81029"/>
                        <a14:foregroundMark x1="46707" y1="80660" x2="45947" y2="81491"/>
                        <a14:foregroundMark x1="44088" y1="69144" x2="45031" y2="67398"/>
                        <a14:foregroundMark x1="62622" y1="49130" x2="62622" y2="49130"/>
                        <a14:foregroundMark x1="65330" y1="42391" x2="65330" y2="42391"/>
                        <a14:foregroundMark x1="64572" y1="18261" x2="64572" y2="18261"/>
                        <a14:foregroundMark x1="66414" y1="16957" x2="66414" y2="16957"/>
                        <a14:foregroundMark x1="68039" y1="18478" x2="68039" y2="18478"/>
                        <a14:foregroundMark x1="67281" y1="17391" x2="67281" y2="17391"/>
                        <a14:foregroundMark x1="68581" y1="18043" x2="64030" y2="17609"/>
                        <a14:foregroundMark x1="62238" y1="25000" x2="62080" y2="25652"/>
                        <a14:foregroundMark x1="62660" y1="23261" x2="62238" y2="25000"/>
                        <a14:foregroundMark x1="64030" y1="17609" x2="62660" y2="23261"/>
                        <a14:foregroundMark x1="62080" y1="25652" x2="62080" y2="26087"/>
                        <a14:foregroundMark x1="45720" y1="33696" x2="45720" y2="33696"/>
                        <a14:foregroundMark x1="44204" y1="37826" x2="44204" y2="37826"/>
                        <a14:foregroundMark x1="43445" y1="41304" x2="43445" y2="41304"/>
                        <a14:foregroundMark x1="43770" y1="42826" x2="43770" y2="42826"/>
                        <a14:foregroundMark x1="42904" y1="38261" x2="42904" y2="38261"/>
                        <a14:foregroundMark x1="42037" y1="40217" x2="42037" y2="40217"/>
                        <a14:foregroundMark x1="46082" y1="68723" x2="44312" y2="73261"/>
                        <a14:foregroundMark x1="47237" y1="70652" x2="51354" y2="70435"/>
                        <a14:foregroundMark x1="51354" y1="70435" x2="52438" y2="72609"/>
                        <a14:foregroundMark x1="45720" y1="32174" x2="44745" y2="34348"/>
                        <a14:foregroundMark x1="44854" y1="35435" x2="44095" y2="37174"/>
                        <a14:foregroundMark x1="42037" y1="41739" x2="45395" y2="43261"/>
                        <a14:foregroundMark x1="51375" y1="53696" x2="51571" y2="52609"/>
                        <a14:foregroundMark x1="50163" y1="60435" x2="51375" y2="53696"/>
                        <a14:foregroundMark x1="56663" y1="27609" x2="57855" y2="27609"/>
                        <a14:foregroundMark x1="56338" y1="27174" x2="57530" y2="27174"/>
                        <a14:foregroundMark x1="59155" y1="27609" x2="58180" y2="27609"/>
                        <a14:foregroundMark x1="57746" y1="83913" x2="61972" y2="85000"/>
                        <a14:foregroundMark x1="61972" y1="85000" x2="61972" y2="84565"/>
                        <a14:foregroundMark x1="19177" y1="25870" x2="23510" y2="34783"/>
                        <a14:foregroundMark x1="23510" y1="34783" x2="25785" y2="44348"/>
                        <a14:foregroundMark x1="24963" y1="49225" x2="23185" y2="59783"/>
                        <a14:foregroundMark x1="25785" y1="44348" x2="24986" y2="49091"/>
                        <a14:foregroundMark x1="21343" y1="38261" x2="20739" y2="47790"/>
                        <a14:foregroundMark x1="16544" y1="63552" x2="15710" y2="66304"/>
                        <a14:foregroundMark x1="15710" y1="66304" x2="8451" y2="35435"/>
                        <a14:foregroundMark x1="8451" y1="35435" x2="4875" y2="32174"/>
                        <a14:foregroundMark x1="4875" y1="32174" x2="6717" y2="25000"/>
                        <a14:foregroundMark x1="12173" y1="21840" x2="17226" y2="18913"/>
                        <a14:foregroundMark x1="6717" y1="25000" x2="9455" y2="23414"/>
                        <a14:foregroundMark x1="17226" y1="18913" x2="17443" y2="27826"/>
                        <a14:foregroundMark x1="17443" y1="27826" x2="20910" y2="32391"/>
                        <a14:foregroundMark x1="20910" y1="32391" x2="20802" y2="39348"/>
                        <a14:foregroundMark x1="21993" y1="60435" x2="21993" y2="60435"/>
                        <a14:foregroundMark x1="21018" y1="61957" x2="21018" y2="61957"/>
                        <a14:foregroundMark x1="23835" y1="65000" x2="23835" y2="65000"/>
                        <a14:foregroundMark x1="24485" y1="64348" x2="24485" y2="64348"/>
                        <a14:foregroundMark x1="24269" y1="64130" x2="24269" y2="64130"/>
                        <a14:foregroundMark x1="21127" y1="62609" x2="21127" y2="62609"/>
                        <a14:foregroundMark x1="14085" y1="67174" x2="14085" y2="67174"/>
                        <a14:foregroundMark x1="15276" y1="67609" x2="15276" y2="67609"/>
                        <a14:foregroundMark x1="15168" y1="68696" x2="15168" y2="68696"/>
                        <a14:backgroundMark x1="74323" y1="51304" x2="75298" y2="62609"/>
                        <a14:backgroundMark x1="75298" y1="62609" x2="72156" y2="72609"/>
                        <a14:backgroundMark x1="40731" y1="40217" x2="40087" y2="41957"/>
                        <a14:backgroundMark x1="41455" y1="38261" x2="40731" y2="40217"/>
                        <a14:backgroundMark x1="42637" y1="35070" x2="41455" y2="38261"/>
                        <a14:backgroundMark x1="40087" y1="41957" x2="40087" y2="42826"/>
                        <a14:backgroundMark x1="39978" y1="42826" x2="42362" y2="67609"/>
                        <a14:backgroundMark x1="42362" y1="67609" x2="41170" y2="79565"/>
                        <a14:backgroundMark x1="42687" y1="77174" x2="42687" y2="77174"/>
                        <a14:backgroundMark x1="43445" y1="79565" x2="43445" y2="79565"/>
                        <a14:backgroundMark x1="43229" y1="77609" x2="44312" y2="83261"/>
                        <a14:backgroundMark x1="47021" y1="82609" x2="46811" y2="73757"/>
                        <a14:backgroundMark x1="51673" y1="73813" x2="57205" y2="85652"/>
                        <a14:backgroundMark x1="47346" y1="77609" x2="51679" y2="78261"/>
                        <a14:backgroundMark x1="51679" y1="78261" x2="51679" y2="79348"/>
                        <a14:backgroundMark x1="43229" y1="54348" x2="47021" y2="58696"/>
                        <a14:backgroundMark x1="47021" y1="58696" x2="44312" y2="62609"/>
                        <a14:backgroundMark x1="46587" y1="53043" x2="49621" y2="59130"/>
                        <a14:backgroundMark x1="49621" y1="59130" x2="45720" y2="64783"/>
                        <a14:backgroundMark x1="45720" y1="64783" x2="44854" y2="67174"/>
                        <a14:backgroundMark x1="48537" y1="53043" x2="49404" y2="62826"/>
                        <a14:backgroundMark x1="46075" y1="40101" x2="47671" y2="36522"/>
                        <a14:backgroundMark x1="48537" y1="37609" x2="52113" y2="40652"/>
                        <a14:backgroundMark x1="52113" y1="40652" x2="52113" y2="40652"/>
                        <a14:backgroundMark x1="50813" y1="37174" x2="52113" y2="45000"/>
                        <a14:backgroundMark x1="52113" y1="45000" x2="49187" y2="51957"/>
                        <a14:backgroundMark x1="49729" y1="53696" x2="49729" y2="53696"/>
                        <a14:backgroundMark x1="49621" y1="52391" x2="49621" y2="52391"/>
                        <a14:backgroundMark x1="62189" y1="23261" x2="62189" y2="23261"/>
                        <a14:backgroundMark x1="61972" y1="25000" x2="61972" y2="25000"/>
                        <a14:backgroundMark x1="56230" y1="26522" x2="56663" y2="26522"/>
                        <a14:backgroundMark x1="58810" y1="26522" x2="60130" y2="26522"/>
                        <a14:backgroundMark x1="56446" y1="26304" x2="56609" y2="26321"/>
                        <a14:backgroundMark x1="30444" y1="44130" x2="35645" y2="47609"/>
                        <a14:backgroundMark x1="27736" y1="49565" x2="27194" y2="53478"/>
                        <a14:backgroundMark x1="32286" y1="52826" x2="35970" y2="59130"/>
                        <a14:backgroundMark x1="35970" y1="59130" x2="35320" y2="66522"/>
                        <a14:backgroundMark x1="30661" y1="55870" x2="32936" y2="65652"/>
                        <a14:backgroundMark x1="32936" y1="65652" x2="32286" y2="65870"/>
                        <a14:backgroundMark x1="29252" y1="58478" x2="29252" y2="67174"/>
                        <a14:backgroundMark x1="29252" y1="67174" x2="29144" y2="66739"/>
                        <a14:backgroundMark x1="21127" y1="50217" x2="18093" y2="64783"/>
                        <a14:backgroundMark x1="21560" y1="50217" x2="23835" y2="51957"/>
                        <a14:backgroundMark x1="22427" y1="50217" x2="20802" y2="51522"/>
                        <a14:backgroundMark x1="11484" y1="23043" x2="11484" y2="23043"/>
                        <a14:backgroundMark x1="10943" y1="21957" x2="11918" y2="21739"/>
                        <a14:backgroundMark x1="9751" y1="22391" x2="11918" y2="21739"/>
                        <a14:backgroundMark x1="11593" y1="22609" x2="12243" y2="2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-907951"/>
            <a:ext cx="12191999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A7ACDE-F77E-A1D8-2F91-2EEC1FBA3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4" y="5635363"/>
            <a:ext cx="649785" cy="64978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9D0B2C1-4B51-D667-9145-70AAA5FCF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37917" b="32057"/>
          <a:stretch/>
        </p:blipFill>
        <p:spPr>
          <a:xfrm>
            <a:off x="8467295" y="6122706"/>
            <a:ext cx="3673302" cy="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1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D9BF0F-5760-1D57-435B-E7E00B12816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88CF08-D4F1-BD72-87B9-361788DECD7B}"/>
              </a:ext>
            </a:extLst>
          </p:cNvPr>
          <p:cNvSpPr/>
          <p:nvPr userDrawn="1"/>
        </p:nvSpPr>
        <p:spPr>
          <a:xfrm>
            <a:off x="0" y="-11975"/>
            <a:ext cx="12192000" cy="899092"/>
          </a:xfrm>
          <a:prstGeom prst="rect">
            <a:avLst/>
          </a:prstGeom>
          <a:solidFill>
            <a:srgbClr val="427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36AE9B45-64D2-C481-966B-1B1386790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437" y="84989"/>
            <a:ext cx="7997125" cy="757239"/>
          </a:xfrm>
          <a:prstGeom prst="rect">
            <a:avLst/>
          </a:prstGeom>
        </p:spPr>
      </p:pic>
      <p:pic>
        <p:nvPicPr>
          <p:cNvPr id="6" name="Grafik 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58E983D8-53B7-8AA8-EC8A-1C203D2AD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" y="110864"/>
            <a:ext cx="640650" cy="640650"/>
          </a:xfrm>
          <a:prstGeom prst="rect">
            <a:avLst/>
          </a:prstGeom>
        </p:spPr>
      </p:pic>
      <p:pic>
        <p:nvPicPr>
          <p:cNvPr id="7" name="Picture 2" descr="Kliniken Landkreis Heidenheim gGmbH">
            <a:extLst>
              <a:ext uri="{FF2B5EF4-FFF2-40B4-BE49-F238E27FC236}">
                <a16:creationId xmlns:a16="http://schemas.microsoft.com/office/drawing/2014/main" id="{AC298DFB-43EB-0768-5399-094B6E299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64" y="149978"/>
            <a:ext cx="870709" cy="5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972C5-D6D6-70E5-E2AD-DE4B39AE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56E62E-F751-14B7-2C37-67F3A3C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77BB4-163F-2180-9F4E-C33BDF7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7C5F15-2C08-3B87-DCC4-ADF7B1B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89C06F-7B34-FA6F-FA5C-EEEA4CA2C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0DA0FFF8-5367-3486-95CF-94C0DCAF0CD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65357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A0CE17E-51A2-3E6B-98CC-74BC1D559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343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A0CE17E-51A2-3E6B-98CC-74BC1D559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64C6A1A-0F55-B21D-250E-670B1CF9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3808B3-DCAB-2BA0-2A1F-F84C53DFA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8711F2-B640-18AC-E364-0D3983E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E3A0AC-3BC2-12D0-DC8A-FAFEAAC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F877E70-4E3F-1586-9770-34671F8C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30A2D2-4403-1BAD-F5A1-B768D9037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2F592FE0-2049-1BD6-5550-1BC9E5A57EEE}"/>
              </a:ext>
            </a:extLst>
          </p:cNvPr>
          <p:cNvSpPr txBox="1">
            <a:spLocks/>
          </p:cNvSpPr>
          <p:nvPr userDrawn="1"/>
        </p:nvSpPr>
        <p:spPr>
          <a:xfrm>
            <a:off x="4038600" y="6559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323626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2B395-7654-F9E1-2E5A-24F2631169E2}"/>
              </a:ext>
            </a:extLst>
          </p:cNvPr>
          <p:cNvCxnSpPr>
            <a:cxnSpLocks/>
          </p:cNvCxnSpPr>
          <p:nvPr userDrawn="1"/>
        </p:nvCxnSpPr>
        <p:spPr>
          <a:xfrm>
            <a:off x="2264228" y="1071987"/>
            <a:ext cx="0" cy="43128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E00EE-7E23-8B63-62C7-60F1E61F2816}"/>
              </a:ext>
            </a:extLst>
          </p:cNvPr>
          <p:cNvSpPr/>
          <p:nvPr userDrawn="1"/>
        </p:nvSpPr>
        <p:spPr>
          <a:xfrm>
            <a:off x="661951" y="2011399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BD691F-208C-373A-8411-6BEE682F1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" y="212020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_oder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EB47-7278-7790-1500-F262111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83C01-AAC5-4300-9B1D-B25CF93DA96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F2A7C317-AD22-A72D-1D4E-3AC392441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32" y="0"/>
            <a:ext cx="8129368" cy="685800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D2CBD72A-839D-CB8D-A642-C800320C0D2E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j-lt"/>
              </a:rPr>
              <a:t>IFOHRA GmbH 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B3FA7A7-C05F-2B8A-DCAE-8E5544BD1946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Institute </a:t>
            </a:r>
            <a:r>
              <a:rPr lang="de-DE" sz="1400" err="1"/>
              <a:t>for</a:t>
            </a:r>
            <a:r>
              <a:rPr lang="de-DE" sz="1400"/>
              <a:t> Healthcare Robotics and Automation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65B8EF-3E97-21F7-249D-FE3E6F3C3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" y="5660571"/>
            <a:ext cx="695779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124C-432F-4B7F-DB73-53B6E882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736766-793C-2C1C-06D9-1F652D0A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F3935-FD83-964F-AAB5-98A5C6C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10B-F5AB-4889-8204-35E1D98363B9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AEF0B1-ACF5-A7A1-51CC-F949D7D3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2038A-EE17-1348-9526-E72A480B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756-660F-4A79-A566-6E0DE9829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4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5EA9277-5822-5D52-A2B2-7B747BAFFC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873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5EA9277-5822-5D52-A2B2-7B747BAFFC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58A55D74-9F3D-A56B-3BCE-B5547E380664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>
                <a:latin typeface="+mj-lt"/>
              </a:rPr>
              <a:t>IFOHRA GmbH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DB811C3-2ABB-D7F9-7B86-DCDA532AD288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/>
              <a:t>Institute for Healthcare Robotics and Automation</a:t>
            </a:r>
          </a:p>
        </p:txBody>
      </p:sp>
      <p:pic>
        <p:nvPicPr>
          <p:cNvPr id="9" name="Grafik 14">
            <a:extLst>
              <a:ext uri="{FF2B5EF4-FFF2-40B4-BE49-F238E27FC236}">
                <a16:creationId xmlns:a16="http://schemas.microsoft.com/office/drawing/2014/main" id="{2B3975CF-38A9-FADB-6B08-922CC9C9A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4" y="6116479"/>
            <a:ext cx="1488336" cy="577562"/>
          </a:xfrm>
          <a:prstGeom prst="rect">
            <a:avLst/>
          </a:prstGeom>
        </p:spPr>
      </p:pic>
      <p:pic>
        <p:nvPicPr>
          <p:cNvPr id="10" name="Picture 23" descr="Text&#10;&#10;Description automatically generated">
            <a:extLst>
              <a:ext uri="{FF2B5EF4-FFF2-40B4-BE49-F238E27FC236}">
                <a16:creationId xmlns:a16="http://schemas.microsoft.com/office/drawing/2014/main" id="{DF269DCC-5264-3F9E-C961-3643FE3B55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03" y="6104548"/>
            <a:ext cx="3652454" cy="634747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0EA96D2-08CF-8480-618C-7863B3F3683B}"/>
              </a:ext>
            </a:extLst>
          </p:cNvPr>
          <p:cNvSpPr txBox="1"/>
          <p:nvPr userDrawn="1"/>
        </p:nvSpPr>
        <p:spPr>
          <a:xfrm>
            <a:off x="5051731" y="6421921"/>
            <a:ext cx="142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/>
              <a:t>Ein Spin-off von</a:t>
            </a:r>
          </a:p>
        </p:txBody>
      </p:sp>
      <p:pic>
        <p:nvPicPr>
          <p:cNvPr id="15" name="Grafik 14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C4972C23-2088-4094-0835-F14D71BEE3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-907951"/>
            <a:ext cx="12198096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20" name="Grafik 19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4F1F7557-C13E-B82D-4D92-F5B4CAC95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717" r="89924">
                        <a14:foregroundMark x1="45720" y1="30000" x2="56119" y2="26870"/>
                        <a14:foregroundMark x1="59891" y1="27275" x2="61972" y2="27609"/>
                        <a14:foregroundMark x1="63829" y1="23261" x2="65222" y2="20000"/>
                        <a14:foregroundMark x1="63086" y1="25000" x2="63829" y2="23261"/>
                        <a14:foregroundMark x1="61972" y1="27609" x2="63086" y2="25000"/>
                        <a14:foregroundMark x1="65222" y1="20000" x2="69556" y2="20652"/>
                        <a14:foregroundMark x1="69556" y1="20652" x2="71939" y2="28478"/>
                        <a14:foregroundMark x1="71939" y1="28478" x2="73241" y2="51677"/>
                        <a14:foregroundMark x1="71478" y1="71844" x2="70856" y2="83913"/>
                        <a14:foregroundMark x1="70856" y1="83913" x2="63164" y2="71522"/>
                        <a14:foregroundMark x1="63164" y1="71522" x2="62189" y2="82826"/>
                        <a14:foregroundMark x1="62189" y1="82826" x2="57556" y2="81029"/>
                        <a14:foregroundMark x1="46707" y1="80660" x2="45947" y2="81491"/>
                        <a14:foregroundMark x1="44088" y1="69144" x2="45031" y2="67398"/>
                        <a14:foregroundMark x1="62622" y1="49130" x2="62622" y2="49130"/>
                        <a14:foregroundMark x1="65330" y1="42391" x2="65330" y2="42391"/>
                        <a14:foregroundMark x1="64572" y1="18261" x2="64572" y2="18261"/>
                        <a14:foregroundMark x1="66414" y1="16957" x2="66414" y2="16957"/>
                        <a14:foregroundMark x1="68039" y1="18478" x2="68039" y2="18478"/>
                        <a14:foregroundMark x1="67281" y1="17391" x2="67281" y2="17391"/>
                        <a14:foregroundMark x1="68581" y1="18043" x2="64030" y2="17609"/>
                        <a14:foregroundMark x1="62238" y1="25000" x2="62080" y2="25652"/>
                        <a14:foregroundMark x1="62660" y1="23261" x2="62238" y2="25000"/>
                        <a14:foregroundMark x1="64030" y1="17609" x2="62660" y2="23261"/>
                        <a14:foregroundMark x1="62080" y1="25652" x2="62080" y2="26087"/>
                        <a14:foregroundMark x1="45720" y1="33696" x2="45720" y2="33696"/>
                        <a14:foregroundMark x1="44204" y1="37826" x2="44204" y2="37826"/>
                        <a14:foregroundMark x1="43445" y1="41304" x2="43445" y2="41304"/>
                        <a14:foregroundMark x1="43770" y1="42826" x2="43770" y2="42826"/>
                        <a14:foregroundMark x1="42904" y1="38261" x2="42904" y2="38261"/>
                        <a14:foregroundMark x1="42037" y1="40217" x2="42037" y2="40217"/>
                        <a14:foregroundMark x1="46082" y1="68723" x2="44312" y2="73261"/>
                        <a14:foregroundMark x1="47237" y1="70652" x2="51354" y2="70435"/>
                        <a14:foregroundMark x1="51354" y1="70435" x2="52438" y2="72609"/>
                        <a14:foregroundMark x1="45720" y1="32174" x2="44745" y2="34348"/>
                        <a14:foregroundMark x1="44854" y1="35435" x2="44095" y2="37174"/>
                        <a14:foregroundMark x1="42037" y1="41739" x2="45395" y2="43261"/>
                        <a14:foregroundMark x1="51375" y1="53696" x2="51571" y2="52609"/>
                        <a14:foregroundMark x1="50163" y1="60435" x2="51375" y2="53696"/>
                        <a14:foregroundMark x1="56663" y1="27609" x2="57855" y2="27609"/>
                        <a14:foregroundMark x1="56338" y1="27174" x2="57530" y2="27174"/>
                        <a14:foregroundMark x1="59155" y1="27609" x2="58180" y2="27609"/>
                        <a14:foregroundMark x1="57746" y1="83913" x2="61972" y2="85000"/>
                        <a14:foregroundMark x1="61972" y1="85000" x2="61972" y2="84565"/>
                        <a14:foregroundMark x1="19177" y1="25870" x2="23510" y2="34783"/>
                        <a14:foregroundMark x1="23510" y1="34783" x2="25785" y2="44348"/>
                        <a14:foregroundMark x1="24963" y1="49225" x2="23185" y2="59783"/>
                        <a14:foregroundMark x1="25785" y1="44348" x2="24986" y2="49091"/>
                        <a14:foregroundMark x1="21343" y1="38261" x2="20739" y2="47790"/>
                        <a14:foregroundMark x1="16544" y1="63552" x2="15710" y2="66304"/>
                        <a14:foregroundMark x1="15710" y1="66304" x2="8451" y2="35435"/>
                        <a14:foregroundMark x1="8451" y1="35435" x2="4875" y2="32174"/>
                        <a14:foregroundMark x1="4875" y1="32174" x2="6717" y2="25000"/>
                        <a14:foregroundMark x1="12173" y1="21840" x2="17226" y2="18913"/>
                        <a14:foregroundMark x1="6717" y1="25000" x2="9455" y2="23414"/>
                        <a14:foregroundMark x1="17226" y1="18913" x2="17443" y2="27826"/>
                        <a14:foregroundMark x1="17443" y1="27826" x2="20910" y2="32391"/>
                        <a14:foregroundMark x1="20910" y1="32391" x2="20802" y2="39348"/>
                        <a14:foregroundMark x1="21993" y1="60435" x2="21993" y2="60435"/>
                        <a14:foregroundMark x1="21018" y1="61957" x2="21018" y2="61957"/>
                        <a14:foregroundMark x1="23835" y1="65000" x2="23835" y2="65000"/>
                        <a14:foregroundMark x1="24485" y1="64348" x2="24485" y2="64348"/>
                        <a14:foregroundMark x1="24269" y1="64130" x2="24269" y2="64130"/>
                        <a14:foregroundMark x1="21127" y1="62609" x2="21127" y2="62609"/>
                        <a14:foregroundMark x1="14085" y1="67174" x2="14085" y2="67174"/>
                        <a14:foregroundMark x1="15276" y1="67609" x2="15276" y2="67609"/>
                        <a14:foregroundMark x1="15168" y1="68696" x2="15168" y2="68696"/>
                        <a14:backgroundMark x1="74323" y1="51304" x2="75298" y2="62609"/>
                        <a14:backgroundMark x1="75298" y1="62609" x2="72156" y2="72609"/>
                        <a14:backgroundMark x1="40731" y1="40217" x2="40087" y2="41957"/>
                        <a14:backgroundMark x1="41455" y1="38261" x2="40731" y2="40217"/>
                        <a14:backgroundMark x1="42637" y1="35070" x2="41455" y2="38261"/>
                        <a14:backgroundMark x1="40087" y1="41957" x2="40087" y2="42826"/>
                        <a14:backgroundMark x1="39978" y1="42826" x2="42362" y2="67609"/>
                        <a14:backgroundMark x1="42362" y1="67609" x2="41170" y2="79565"/>
                        <a14:backgroundMark x1="42687" y1="77174" x2="42687" y2="77174"/>
                        <a14:backgroundMark x1="43445" y1="79565" x2="43445" y2="79565"/>
                        <a14:backgroundMark x1="43229" y1="77609" x2="44312" y2="83261"/>
                        <a14:backgroundMark x1="47021" y1="82609" x2="46811" y2="73757"/>
                        <a14:backgroundMark x1="51673" y1="73813" x2="57205" y2="85652"/>
                        <a14:backgroundMark x1="47346" y1="77609" x2="51679" y2="78261"/>
                        <a14:backgroundMark x1="51679" y1="78261" x2="51679" y2="79348"/>
                        <a14:backgroundMark x1="43229" y1="54348" x2="47021" y2="58696"/>
                        <a14:backgroundMark x1="47021" y1="58696" x2="44312" y2="62609"/>
                        <a14:backgroundMark x1="46587" y1="53043" x2="49621" y2="59130"/>
                        <a14:backgroundMark x1="49621" y1="59130" x2="45720" y2="64783"/>
                        <a14:backgroundMark x1="45720" y1="64783" x2="44854" y2="67174"/>
                        <a14:backgroundMark x1="48537" y1="53043" x2="49404" y2="62826"/>
                        <a14:backgroundMark x1="46075" y1="40101" x2="47671" y2="36522"/>
                        <a14:backgroundMark x1="48537" y1="37609" x2="52113" y2="40652"/>
                        <a14:backgroundMark x1="52113" y1="40652" x2="52113" y2="40652"/>
                        <a14:backgroundMark x1="50813" y1="37174" x2="52113" y2="45000"/>
                        <a14:backgroundMark x1="52113" y1="45000" x2="49187" y2="51957"/>
                        <a14:backgroundMark x1="49729" y1="53696" x2="49729" y2="53696"/>
                        <a14:backgroundMark x1="49621" y1="52391" x2="49621" y2="52391"/>
                        <a14:backgroundMark x1="62189" y1="23261" x2="62189" y2="23261"/>
                        <a14:backgroundMark x1="61972" y1="25000" x2="61972" y2="25000"/>
                        <a14:backgroundMark x1="56230" y1="26522" x2="56663" y2="26522"/>
                        <a14:backgroundMark x1="58810" y1="26522" x2="60130" y2="26522"/>
                        <a14:backgroundMark x1="56446" y1="26304" x2="56609" y2="26321"/>
                        <a14:backgroundMark x1="30444" y1="44130" x2="35645" y2="47609"/>
                        <a14:backgroundMark x1="27736" y1="49565" x2="27194" y2="53478"/>
                        <a14:backgroundMark x1="32286" y1="52826" x2="35970" y2="59130"/>
                        <a14:backgroundMark x1="35970" y1="59130" x2="35320" y2="66522"/>
                        <a14:backgroundMark x1="30661" y1="55870" x2="32936" y2="65652"/>
                        <a14:backgroundMark x1="32936" y1="65652" x2="32286" y2="65870"/>
                        <a14:backgroundMark x1="29252" y1="58478" x2="29252" y2="67174"/>
                        <a14:backgroundMark x1="29252" y1="67174" x2="29144" y2="66739"/>
                        <a14:backgroundMark x1="21127" y1="50217" x2="18093" y2="64783"/>
                        <a14:backgroundMark x1="21560" y1="50217" x2="23835" y2="51957"/>
                        <a14:backgroundMark x1="22427" y1="50217" x2="20802" y2="51522"/>
                        <a14:backgroundMark x1="11484" y1="23043" x2="11484" y2="23043"/>
                        <a14:backgroundMark x1="10943" y1="21957" x2="11918" y2="21739"/>
                        <a14:backgroundMark x1="9751" y1="22391" x2="11918" y2="21739"/>
                        <a14:backgroundMark x1="11593" y1="22609" x2="12243" y2="2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-907951"/>
            <a:ext cx="12191999" cy="6068080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A7ACDE-F77E-A1D8-2F91-2EEC1FBA3D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4" y="5635363"/>
            <a:ext cx="649785" cy="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roduction_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E6A9BE-6C2D-C0A3-0A8B-BF90512FA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577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E6A9BE-6C2D-C0A3-0A8B-BF90512FA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A234A2-DB02-A554-A59D-BE8A70E7290D}"/>
              </a:ext>
            </a:extLst>
          </p:cNvPr>
          <p:cNvSpPr/>
          <p:nvPr userDrawn="1"/>
        </p:nvSpPr>
        <p:spPr>
          <a:xfrm>
            <a:off x="2542032" y="2335923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020D5-9C73-4B8A-5017-EEEBE4EAE36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2057399"/>
            <a:ext cx="17291" cy="27432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7A361B-1D2E-A209-252D-14C243AC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526" y="1658408"/>
            <a:ext cx="5157787" cy="3684588"/>
          </a:xfrm>
        </p:spPr>
        <p:txBody>
          <a:bodyPr>
            <a:normAutofit/>
          </a:bodyPr>
          <a:lstStyle>
            <a:lvl1pPr rtl="0">
              <a:defRPr sz="2400"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D714AD-A913-5118-9702-9EB4C09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rtl="0">
              <a:defRPr sz="3600"/>
            </a:lvl1pPr>
          </a:lstStyle>
          <a:p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D5C6D0-2E0F-646B-7929-4DE4A1C728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5" y="240239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64D96A1-BB16-4242-FA23-32D9CC1E5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90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64D96A1-BB16-4242-FA23-32D9CC1E5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E154DB-2AF7-8470-A401-C10B5E12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289B-B010-D366-A6E5-DF436DB298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59BE0F-3D34-3F50-6017-B549AEB7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E54E74-3D82-1B2E-E911-0826304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0F96B00-19B0-8BA8-FBF3-CDC8E4EE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BD0F81-BA5F-DA5A-70B1-D2A1DDAE63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3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 rtl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roduction_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E6A9BE-6C2D-C0A3-0A8B-BF90512FA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903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E6A9BE-6C2D-C0A3-0A8B-BF90512FA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A234A2-DB02-A554-A59D-BE8A70E7290D}"/>
              </a:ext>
            </a:extLst>
          </p:cNvPr>
          <p:cNvSpPr/>
          <p:nvPr userDrawn="1"/>
        </p:nvSpPr>
        <p:spPr>
          <a:xfrm>
            <a:off x="2542032" y="2335923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020D5-9C73-4B8A-5017-EEEBE4EAE36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2057399"/>
            <a:ext cx="17291" cy="27432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7A361B-1D2E-A209-252D-14C243AC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526" y="2071363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D714AD-A913-5118-9702-9EB4C09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D5C6D0-2E0F-646B-7929-4DE4A1C728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5" y="240239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E82A1ED-6C1F-ED76-C918-17AA2C5EA6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813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E82A1ED-6C1F-ED76-C918-17AA2C5EA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58285E-5EC2-2CD3-0C61-753AC4355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80F1-B06F-39B0-9986-25741EF969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FF02-5183-795E-FCDE-04FD31EF34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AF091FE-0F26-1125-1B33-40D44D06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E494DF6-9D9B-ECEE-992B-7B5B7B91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D59F2B-00A7-8239-D5A0-65746C10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F494D-A81C-229A-0C02-3585EC6380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368F3EBA-DAA8-103D-408A-236FBEE035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368F3EBA-DAA8-103D-408A-236FBEE03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84CC83-6791-BAC1-76C1-6829BF3D4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B800-E56E-1088-FF00-5938A37DB5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8CDA-C001-308D-C4EA-B65BE72DC8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74C9-DC45-7B4B-A1B4-A14487B52F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2440-EC9C-B359-7443-9BAB9BAADAD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EF75E6-3A13-33F7-D386-D4B80523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85FB219-802E-9A2D-0D5C-864B192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C8A351-D033-0FB4-A1C3-209533F6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83F1E0-E381-284F-01CC-BF917D36FD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019F899-901B-47CE-5A63-95196EAE8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612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019F899-901B-47CE-5A63-95196EAE8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1E3DB2-5A57-B29C-FE18-A83850AD8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666AD9-A37F-DE2F-7F1E-0EB0893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8B2ECA9-8A4C-1514-2587-91B7BBC8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3E4C-1ECD-E695-CEAA-CF8F1594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26DB4E-65B9-082D-6663-ACB0A4B87D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C1E781-A1D2-B76F-9151-F37EC358F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0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BE5B746-0E71-8E30-C8DB-C535E9A1B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06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BE5B746-0E71-8E30-C8DB-C535E9A1B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56E62E-F751-14B7-2C37-67F3A3C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77BB4-163F-2180-9F4E-C33BDF7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7C5F15-2C08-3B87-DCC4-ADF7B1B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89C06F-7B34-FA6F-FA5C-EEEA4CA2CC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3F7353AD-8337-DF4A-15A0-D1EEA8BEB41F}"/>
              </a:ext>
            </a:extLst>
          </p:cNvPr>
          <p:cNvSpPr txBox="1">
            <a:spLocks/>
          </p:cNvSpPr>
          <p:nvPr userDrawn="1"/>
        </p:nvSpPr>
        <p:spPr>
          <a:xfrm>
            <a:off x="464766" y="484101"/>
            <a:ext cx="106870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/>
              <a:t>D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78746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A0CE17E-51A2-3E6B-98CC-74BC1D559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087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A0CE17E-51A2-3E6B-98CC-74BC1D559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64C6A1A-0F55-B21D-250E-670B1CF9E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3808B3-DCAB-2BA0-2A1F-F84C53DFA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8711F2-B640-18AC-E364-0D3983E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E3A0AC-3BC2-12D0-DC8A-FAFEAAC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F877E70-4E3F-1586-9770-34671F8C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30A2D2-4403-1BAD-F5A1-B768D9037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EE94143-13F5-BCB6-BF88-C5CA5D78F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634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EE94143-13F5-BCB6-BF88-C5CA5D78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42B395-7654-F9E1-2E5A-24F2631169E2}"/>
              </a:ext>
            </a:extLst>
          </p:cNvPr>
          <p:cNvCxnSpPr>
            <a:cxnSpLocks/>
          </p:cNvCxnSpPr>
          <p:nvPr userDrawn="1"/>
        </p:nvCxnSpPr>
        <p:spPr>
          <a:xfrm>
            <a:off x="2264228" y="1071987"/>
            <a:ext cx="0" cy="43128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E00EE-7E23-8B63-62C7-60F1E61F2816}"/>
              </a:ext>
            </a:extLst>
          </p:cNvPr>
          <p:cNvSpPr/>
          <p:nvPr userDrawn="1"/>
        </p:nvSpPr>
        <p:spPr>
          <a:xfrm>
            <a:off x="661951" y="2011399"/>
            <a:ext cx="1313793" cy="2186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BD691F-208C-373A-8411-6BEE682F10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" y="2120206"/>
            <a:ext cx="1114445" cy="11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0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_oder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7912F2A-E177-F9F9-9FA7-7CA3C9302E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6438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7912F2A-E177-F9F9-9FA7-7CA3C9302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EB47-7278-7790-1500-F262111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Poppins Light"/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Poppins Light"/>
            </a:endParaRPr>
          </a:p>
        </p:txBody>
      </p:sp>
      <p:pic>
        <p:nvPicPr>
          <p:cNvPr id="3" name="Grafik 2" descr="Ein Bild, das Text, drinnen, silbern enthält.&#10;&#10;Automatisch generierte Beschreibung">
            <a:extLst>
              <a:ext uri="{FF2B5EF4-FFF2-40B4-BE49-F238E27FC236}">
                <a16:creationId xmlns:a16="http://schemas.microsoft.com/office/drawing/2014/main" id="{F2A7C317-AD22-A72D-1D4E-3AC392441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32" y="0"/>
            <a:ext cx="8129368" cy="685800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D2CBD72A-839D-CB8D-A642-C800320C0D2E}"/>
              </a:ext>
            </a:extLst>
          </p:cNvPr>
          <p:cNvSpPr txBox="1"/>
          <p:nvPr/>
        </p:nvSpPr>
        <p:spPr>
          <a:xfrm>
            <a:off x="1027157" y="5960256"/>
            <a:ext cx="27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>
                <a:latin typeface="+mj-lt"/>
              </a:rPr>
              <a:t>IFOHRA GmbH 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B3FA7A7-C05F-2B8A-DCAE-8E5544BD1946}"/>
              </a:ext>
            </a:extLst>
          </p:cNvPr>
          <p:cNvSpPr txBox="1"/>
          <p:nvPr userDrawn="1"/>
        </p:nvSpPr>
        <p:spPr>
          <a:xfrm>
            <a:off x="225084" y="6393987"/>
            <a:ext cx="402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/>
              <a:t>Institute for Healthcare Robotics and Automation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65B8EF-3E97-21F7-249D-FE3E6F3C3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" y="5660571"/>
            <a:ext cx="695779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64D96A1-BB16-4242-FA23-32D9CC1E5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175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64D96A1-BB16-4242-FA23-32D9CC1E5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E154DB-2AF7-8470-A401-C10B5E12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289B-B010-D366-A6E5-DF436DB2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59BE0F-3D34-3F50-6017-B549AEB7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E54E74-3D82-1B2E-E911-0826304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0F96B00-19B0-8BA8-FBF3-CDC8E4EE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BD0F81-BA5F-DA5A-70B1-D2A1DDAE63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FDAF0434-C688-D20B-21D7-06546F323724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5142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B759D5A-A01C-218E-9889-512ACD822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1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B759D5A-A01C-218E-9889-512ACD822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762A45-EAED-151A-02B9-F93E0E5A0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B0E9-32FE-908E-2A90-5DF068E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79322C-C74B-020E-267D-45A74793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4DAA7E-3410-FB10-403C-3D0421A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A2442F-C623-B83A-AD9C-63FB94E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D6153-86AF-8087-1012-9895829553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E82A1ED-6C1F-ED76-C918-17AA2C5EA6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8055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E82A1ED-6C1F-ED76-C918-17AA2C5EA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58285E-5EC2-2CD3-0C61-753AC4355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80F1-B06F-39B0-9986-25741EF96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FF02-5183-795E-FCDE-04FD31EF3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AF091FE-0F26-1125-1B33-40D44D06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E494DF6-9D9B-ECEE-992B-7B5B7B91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D59F2B-00A7-8239-D5A0-65746C10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F494D-A81C-229A-0C02-3585EC6380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C9E6AC8-852A-442A-F8BB-2C9E5F50A9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415645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368F3EBA-DAA8-103D-408A-236FBEE035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5857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368F3EBA-DAA8-103D-408A-236FBEE03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84CC83-6791-BAC1-76C1-6829BF3D4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B800-E56E-1088-FF00-5938A37D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8CDA-C001-308D-C4EA-B65BE72DC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74C9-DC45-7B4B-A1B4-A14487B52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2440-EC9C-B359-7443-9BAB9BAAD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EF75E6-3A13-33F7-D386-D4B80523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85FB219-802E-9A2D-0D5C-864B192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C8A351-D033-0FB4-A1C3-209533F6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83F1E0-E381-284F-01CC-BF917D36FD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019F899-901B-47CE-5A63-95196EAE8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0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019F899-901B-47CE-5A63-95196EAE8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1E3DB2-5A57-B29C-FE18-A83850AD8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666AD9-A37F-DE2F-7F1E-0EB0893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8B2ECA9-8A4C-1514-2587-91B7BBC8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3E4C-1ECD-E695-CEAA-CF8F1594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26DB4E-65B9-082D-6663-ACB0A4B87D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162180"/>
            <a:ext cx="720000" cy="720000"/>
          </a:xfrm>
          <a:prstGeom prst="rect">
            <a:avLst/>
          </a:prstGeom>
        </p:spPr>
      </p:pic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759110CE-FC57-94E7-6052-10C00D344B6B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108437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1945157-2C21-8300-A748-99DAACAEA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08752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5" progId="TCLayout.ActiveDocument.1">
                  <p:embed/>
                </p:oleObj>
              </mc:Choice>
              <mc:Fallback>
                <p:oleObj name="think-cell Folie" r:id="rId18" imgW="592" imgH="59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1945157-2C21-8300-A748-99DAACAEA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23778-8DFF-E77B-CEAF-8D709F0C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0943-B504-4991-A737-50FE4655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74AE-DF5B-560F-36F3-21A33D08C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758C0-4C81-480C-899E-5EBC05712BD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EBF1-BF01-A317-2F42-7B9A7F061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0E9A-A30F-49DE-67D4-CF8625C1D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83C01-AAC5-4300-9B1D-B25CF93DA9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1945157-2C21-8300-A748-99DAACAEA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95628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592" imgH="595" progId="TCLayout.ActiveDocument.1">
                  <p:embed/>
                </p:oleObj>
              </mc:Choice>
              <mc:Fallback>
                <p:oleObj name="think-cell Folie" r:id="rId15" imgW="592" imgH="59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1945157-2C21-8300-A748-99DAACAEA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23778-8DFF-E77B-CEAF-8D709F0C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0943-B504-4991-A737-50FE4655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74AE-DF5B-560F-36F3-21A33D08C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758C0-4C81-480C-899E-5EBC05712B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EBF1-BF01-A317-2F42-7B9A7F061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0E9A-A30F-49DE-67D4-CF8625C1D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83C01-AAC5-4300-9B1D-B25CF93DA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37CBD81-33EE-4AD3-566A-3658935730E0}"/>
              </a:ext>
            </a:extLst>
          </p:cNvPr>
          <p:cNvSpPr txBox="1">
            <a:spLocks/>
          </p:cNvSpPr>
          <p:nvPr userDrawn="1"/>
        </p:nvSpPr>
        <p:spPr>
          <a:xfrm>
            <a:off x="4038600" y="65451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>
                <a:solidFill>
                  <a:prstClr val="black">
                    <a:tint val="75000"/>
                  </a:prstClr>
                </a:solidFill>
              </a:rPr>
              <a:t>Copyright© IFOHRA GmbH</a:t>
            </a:r>
          </a:p>
        </p:txBody>
      </p:sp>
    </p:spTree>
    <p:extLst>
      <p:ext uri="{BB962C8B-B14F-4D97-AF65-F5344CB8AC3E}">
        <p14:creationId xmlns:p14="http://schemas.microsoft.com/office/powerpoint/2010/main" val="318368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84828-F450-D1E0-1D91-DB44B9D7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131110A-B915-1789-85F1-BBC365D414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31110A-B915-1789-85F1-BBC365D41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A05498A-085B-15F9-CF04-7B5B879FA19B}"/>
              </a:ext>
            </a:extLst>
          </p:cNvPr>
          <p:cNvSpPr/>
          <p:nvPr/>
        </p:nvSpPr>
        <p:spPr>
          <a:xfrm>
            <a:off x="0" y="0"/>
            <a:ext cx="6817766" cy="5435600"/>
          </a:xfrm>
          <a:prstGeom prst="rect">
            <a:avLst/>
          </a:prstGeom>
          <a:solidFill>
            <a:srgbClr val="395A85"/>
          </a:solidFill>
          <a:ln>
            <a:solidFill>
              <a:srgbClr val="395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swald Ligh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Grafik 2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53D49D9-8C60-285A-F7C2-7162A6C30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6" y="0"/>
            <a:ext cx="1715770" cy="1715770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2A08715C-C1F4-A770-DF4C-4C3FED40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67421"/>
            <a:ext cx="5181600" cy="25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Whitepaper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4000" kern="100">
                <a:solidFill>
                  <a:srgbClr val="FFFFFF"/>
                </a:solidFill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Hospital Shopfloor Management (SQCDP) </a:t>
            </a:r>
            <a:r>
              <a:rPr kumimoji="0" lang="de-DE" sz="40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de-DE" sz="1100" kern="100">
              <a:solidFill>
                <a:srgbClr val="121F3D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C8CDE7-3A10-5869-50D7-1A55B3199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4534"/>
            <a:ext cx="698500" cy="134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8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BA6E12-73D5-CED7-B697-25BF4A39FB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576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BA6E12-73D5-CED7-B697-25BF4A39F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2">
            <a:extLst>
              <a:ext uri="{FF2B5EF4-FFF2-40B4-BE49-F238E27FC236}">
                <a16:creationId xmlns:a16="http://schemas.microsoft.com/office/drawing/2014/main" id="{84BF6C95-3DA6-59AF-E4E6-94AC9398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554" y="1657554"/>
            <a:ext cx="5799049" cy="40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de-DE" sz="16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/>
                <a:ea typeface="Aptos" panose="020B0004020202020204" pitchFamily="34" charset="0"/>
                <a:cs typeface="Arial"/>
              </a:rPr>
              <a:t>Nicht alles muss </a:t>
            </a:r>
            <a:r>
              <a:rPr lang="de-DE" sz="1600" kern="100" dirty="0">
                <a:latin typeface="Aptos Display"/>
                <a:ea typeface="Aptos" panose="020B0004020202020204" pitchFamily="34" charset="0"/>
                <a:cs typeface="Arial"/>
              </a:rPr>
              <a:t>neu konzipiert</a:t>
            </a:r>
            <a:r>
              <a:rPr kumimoji="0" lang="de-DE" sz="16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/>
                <a:ea typeface="Aptos" panose="020B0004020202020204" pitchFamily="34" charset="0"/>
                <a:cs typeface="Arial"/>
              </a:rPr>
              <a:t> werden.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Durch den </a:t>
            </a:r>
            <a:r>
              <a:rPr lang="de-DE" sz="1600" b="1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Shopfloor Management (SFM) Ansatz</a:t>
            </a:r>
            <a:r>
              <a:rPr lang="de-DE" sz="1600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 werden in der Industrie </a:t>
            </a:r>
            <a:r>
              <a:rPr lang="de-DE" sz="1600" b="1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Prozesse effizienter</a:t>
            </a:r>
            <a:r>
              <a:rPr lang="de-DE" sz="1600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 gestaltet, </a:t>
            </a:r>
            <a:r>
              <a:rPr lang="de-DE" sz="1600" b="1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Probleme strukturiert </a:t>
            </a:r>
            <a:r>
              <a:rPr lang="de-DE" sz="1600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und </a:t>
            </a:r>
            <a:r>
              <a:rPr lang="de-DE" sz="1600" b="1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nachhaltig gelöst</a:t>
            </a:r>
            <a:r>
              <a:rPr lang="de-DE" sz="1600" kern="100" dirty="0">
                <a:effectLst/>
                <a:latin typeface="Aptos Display"/>
                <a:ea typeface="Aptos" panose="020B0004020202020204" pitchFamily="34" charset="0"/>
                <a:cs typeface="Arial"/>
              </a:rPr>
              <a:t>, um weiterhin Schritt halten zu können mit der enormen Veränderungsgeschwindigkeit.</a:t>
            </a:r>
          </a:p>
          <a:p>
            <a:r>
              <a:rPr lang="de-DE" sz="1600" dirty="0">
                <a:effectLst/>
                <a:latin typeface="Aptos Display"/>
                <a:ea typeface="Aptos" panose="020B0004020202020204" pitchFamily="34" charset="0"/>
              </a:rPr>
              <a:t>Dies ist nur durch ein fortschrittliches, funktionierendes und vernetztes Team möglich, welchem die Methoden und Mittel zur Selbstgestaltung bereitgestellt werden, um Handlungsspielräume zu erkennen und Potenziale zu entfalten. </a:t>
            </a:r>
          </a:p>
          <a:p>
            <a:endParaRPr lang="de-DE" sz="1600" dirty="0">
              <a:latin typeface="Aptos Display" panose="020B0004020202020204" pitchFamily="34" charset="0"/>
              <a:ea typeface="Aptos" panose="020B0004020202020204" pitchFamily="34" charset="0"/>
            </a:endParaRPr>
          </a:p>
          <a:p>
            <a:r>
              <a:rPr lang="de-DE" sz="1600" dirty="0">
                <a:effectLst/>
                <a:latin typeface="Aptos Display"/>
                <a:ea typeface="Aptos" panose="020B0004020202020204" pitchFamily="34" charset="0"/>
              </a:rPr>
              <a:t>Die digitale Prozess-Visualisierung eines SQCDP-Boards schafft neue Transparenz und kombiniert diese mit einer integrierten Kommunikationsstrategie.</a:t>
            </a:r>
            <a:endParaRPr kumimoji="0" lang="de-DE" sz="160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 Display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AFA44A-0B11-A861-C2A0-FD168516B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554" y="898109"/>
            <a:ext cx="6431915" cy="3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100" dirty="0">
                <a:solidFill>
                  <a:srgbClr val="395A85"/>
                </a:solidFill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SQCDP: Hospital Shopfloor Management</a:t>
            </a:r>
            <a:endParaRPr kumimoji="0" lang="de-DE" sz="2000" b="1" i="0" u="none" strike="noStrike" kern="100" cap="none" spc="0" normalizeH="0" baseline="0" noProof="0" dirty="0">
              <a:ln>
                <a:noFill/>
              </a:ln>
              <a:solidFill>
                <a:srgbClr val="395A85"/>
              </a:solidFill>
              <a:effectLst/>
              <a:uLnTx/>
              <a:uFillTx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E4D399A-FB2E-393A-362A-8AD04DEDDADE}"/>
              </a:ext>
            </a:extLst>
          </p:cNvPr>
          <p:cNvCxnSpPr/>
          <p:nvPr/>
        </p:nvCxnSpPr>
        <p:spPr>
          <a:xfrm flipV="1">
            <a:off x="5536776" y="1440822"/>
            <a:ext cx="5929630" cy="9525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Gesundheitswesenmitarbeiter mit Tablet">
            <a:extLst>
              <a:ext uri="{FF2B5EF4-FFF2-40B4-BE49-F238E27FC236}">
                <a16:creationId xmlns:a16="http://schemas.microsoft.com/office/drawing/2014/main" id="{34DB24E0-FC53-6BC7-BA56-2C3449337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4" y="619911"/>
            <a:ext cx="4469626" cy="2809089"/>
          </a:xfrm>
          <a:prstGeom prst="ellipse">
            <a:avLst/>
          </a:prstGeom>
        </p:spPr>
      </p:pic>
      <p:pic>
        <p:nvPicPr>
          <p:cNvPr id="24" name="Grafik 23" descr="Ein Bild, das Decke, Haltevorrichtung, Im Haus, Fenster enthält.&#10;&#10;Automatisch generierte Beschreibung">
            <a:extLst>
              <a:ext uri="{FF2B5EF4-FFF2-40B4-BE49-F238E27FC236}">
                <a16:creationId xmlns:a16="http://schemas.microsoft.com/office/drawing/2014/main" id="{2BF147AB-8E87-6739-BAC1-0D5F56CDE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15792" r="22522" b="23820"/>
          <a:stretch/>
        </p:blipFill>
        <p:spPr>
          <a:xfrm>
            <a:off x="464259" y="2945635"/>
            <a:ext cx="2337108" cy="1316621"/>
          </a:xfrm>
          <a:prstGeom prst="ellipse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47B1A5B-9642-7C9E-6F1D-95680C2E7299}"/>
              </a:ext>
            </a:extLst>
          </p:cNvPr>
          <p:cNvGrpSpPr/>
          <p:nvPr/>
        </p:nvGrpSpPr>
        <p:grpSpPr>
          <a:xfrm>
            <a:off x="725594" y="3973468"/>
            <a:ext cx="4292601" cy="2114065"/>
            <a:chOff x="838199" y="3981935"/>
            <a:chExt cx="4292601" cy="2114065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0B2E2D3D-D22A-72C5-804B-A51233A823C9}"/>
                </a:ext>
              </a:extLst>
            </p:cNvPr>
            <p:cNvGrpSpPr/>
            <p:nvPr/>
          </p:nvGrpSpPr>
          <p:grpSpPr>
            <a:xfrm rot="10800000">
              <a:off x="3707008" y="4493758"/>
              <a:ext cx="1085217" cy="603404"/>
              <a:chOff x="1555533" y="-2294769"/>
              <a:chExt cx="1085217" cy="603404"/>
            </a:xfrm>
            <a:solidFill>
              <a:srgbClr val="FFFFFF"/>
            </a:solidFill>
          </p:grpSpPr>
          <p:sp>
            <p:nvSpPr>
              <p:cNvPr id="12" name="Halbbogen 11">
                <a:extLst>
                  <a:ext uri="{FF2B5EF4-FFF2-40B4-BE49-F238E27FC236}">
                    <a16:creationId xmlns:a16="http://schemas.microsoft.com/office/drawing/2014/main" id="{EB6BE9BD-9D29-55ED-F17A-7B8AA5F78324}"/>
                  </a:ext>
                </a:extLst>
              </p:cNvPr>
              <p:cNvSpPr/>
              <p:nvPr/>
            </p:nvSpPr>
            <p:spPr>
              <a:xfrm rot="16200000">
                <a:off x="2033802" y="-2300624"/>
                <a:ext cx="601094" cy="612803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bbogen 12">
                <a:extLst>
                  <a:ext uri="{FF2B5EF4-FFF2-40B4-BE49-F238E27FC236}">
                    <a16:creationId xmlns:a16="http://schemas.microsoft.com/office/drawing/2014/main" id="{1F51021B-BB27-7658-A608-DFFAC0CB1EDB}"/>
                  </a:ext>
                </a:extLst>
              </p:cNvPr>
              <p:cNvSpPr/>
              <p:nvPr/>
            </p:nvSpPr>
            <p:spPr>
              <a:xfrm rot="5400000" flipH="1">
                <a:off x="1561388" y="-2298311"/>
                <a:ext cx="601091" cy="61280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4F36AD24-35BB-4F79-8BD1-2958CD0846D6}"/>
                </a:ext>
              </a:extLst>
            </p:cNvPr>
            <p:cNvSpPr/>
            <p:nvPr/>
          </p:nvSpPr>
          <p:spPr>
            <a:xfrm>
              <a:off x="3885228" y="3981935"/>
              <a:ext cx="713298" cy="666677"/>
            </a:xfrm>
            <a:prstGeom prst="roundRect">
              <a:avLst>
                <a:gd name="adj" fmla="val 2298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B0D48748-A0CF-31B6-DAF2-A583E093B9B9}"/>
                </a:ext>
              </a:extLst>
            </p:cNvPr>
            <p:cNvSpPr/>
            <p:nvPr/>
          </p:nvSpPr>
          <p:spPr>
            <a:xfrm>
              <a:off x="838199" y="4945629"/>
              <a:ext cx="4292601" cy="1150371"/>
            </a:xfrm>
            <a:prstGeom prst="roundRect">
              <a:avLst>
                <a:gd name="adj" fmla="val 196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e-DE" sz="14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94ED2D0-AFC2-3310-EFFF-36B0A8D2FB1B}"/>
                </a:ext>
              </a:extLst>
            </p:cNvPr>
            <p:cNvSpPr txBox="1"/>
            <p:nvPr/>
          </p:nvSpPr>
          <p:spPr>
            <a:xfrm>
              <a:off x="916623" y="5102941"/>
              <a:ext cx="4154910" cy="8737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100" dirty="0">
                  <a:latin typeface="Aptos Display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Kliniken wie Johns Hopkins haben sehr gute und nachhaltige Erfolge mit der Einführung von Lean Management Methoden realisieren können. </a:t>
              </a:r>
              <a:endParaRPr kumimoji="0" lang="de-DE" sz="16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fik 10" descr="Informationen Silhouette">
              <a:extLst>
                <a:ext uri="{FF2B5EF4-FFF2-40B4-BE49-F238E27FC236}">
                  <a16:creationId xmlns:a16="http://schemas.microsoft.com/office/drawing/2014/main" id="{2AD0DFD9-9284-FBFD-F543-EB656A45F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41329" y="4014725"/>
              <a:ext cx="601095" cy="601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70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AEB39-BF2E-DF7C-7BB4-5E387F019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DA8DDC8-75E2-1C48-0146-287621F8BD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A8DDC8-75E2-1C48-0146-287621F8B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C9476F3-E441-F1BE-4D31-2F5B6EA898CA}"/>
              </a:ext>
            </a:extLst>
          </p:cNvPr>
          <p:cNvGrpSpPr/>
          <p:nvPr/>
        </p:nvGrpSpPr>
        <p:grpSpPr>
          <a:xfrm rot="10800000">
            <a:off x="322729" y="1276421"/>
            <a:ext cx="2357851" cy="1135248"/>
            <a:chOff x="-454781" y="454781"/>
            <a:chExt cx="1908784" cy="999218"/>
          </a:xfrm>
          <a:solidFill>
            <a:srgbClr val="FFFFFF"/>
          </a:solidFill>
        </p:grpSpPr>
        <p:sp>
          <p:nvSpPr>
            <p:cNvPr id="3" name="Halbbogen 2">
              <a:extLst>
                <a:ext uri="{FF2B5EF4-FFF2-40B4-BE49-F238E27FC236}">
                  <a16:creationId xmlns:a16="http://schemas.microsoft.com/office/drawing/2014/main" id="{A5CE291C-6D6F-4253-DF59-99398ADB5DF2}"/>
                </a:ext>
              </a:extLst>
            </p:cNvPr>
            <p:cNvSpPr/>
            <p:nvPr/>
          </p:nvSpPr>
          <p:spPr>
            <a:xfrm rot="5400000">
              <a:off x="-445833" y="445833"/>
              <a:ext cx="995102" cy="101299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Halbbogen 4">
              <a:extLst>
                <a:ext uri="{FF2B5EF4-FFF2-40B4-BE49-F238E27FC236}">
                  <a16:creationId xmlns:a16="http://schemas.microsoft.com/office/drawing/2014/main" id="{31FEE33C-EF63-7417-AB74-4AF5D674A991}"/>
                </a:ext>
              </a:extLst>
            </p:cNvPr>
            <p:cNvSpPr/>
            <p:nvPr/>
          </p:nvSpPr>
          <p:spPr>
            <a:xfrm rot="16200000" flipH="1">
              <a:off x="449954" y="449949"/>
              <a:ext cx="995102" cy="101299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" name="Textfeld 2">
            <a:extLst>
              <a:ext uri="{FF2B5EF4-FFF2-40B4-BE49-F238E27FC236}">
                <a16:creationId xmlns:a16="http://schemas.microsoft.com/office/drawing/2014/main" id="{3D3F30A0-0AE1-E2EB-C5D7-EA9B6546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153" y="2143750"/>
            <a:ext cx="5077297" cy="303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SQCDP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steht für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Sicherheit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Safety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Qualität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(Quality),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Kosten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(Costs),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Lieferung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de-DE" sz="1600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Delivery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&amp;</a:t>
            </a:r>
            <a:endParaRPr lang="de-DE" sz="1600" kern="1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Personen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(People)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 adressiert somit die wesentlichen Elemente zur Steuerung einer Abteilung bzw. eines Krankenhauses.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DD8A70C-08D1-E386-DC0E-053D783FBCA6}"/>
              </a:ext>
            </a:extLst>
          </p:cNvPr>
          <p:cNvSpPr/>
          <p:nvPr/>
        </p:nvSpPr>
        <p:spPr>
          <a:xfrm>
            <a:off x="322729" y="2118586"/>
            <a:ext cx="6149789" cy="3596413"/>
          </a:xfrm>
          <a:prstGeom prst="roundRect">
            <a:avLst>
              <a:gd name="adj" fmla="val 2024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08D9B4-B033-1850-C8B2-1CE8640C1021}"/>
              </a:ext>
            </a:extLst>
          </p:cNvPr>
          <p:cNvSpPr/>
          <p:nvPr/>
        </p:nvSpPr>
        <p:spPr>
          <a:xfrm>
            <a:off x="322729" y="716890"/>
            <a:ext cx="7497220" cy="855483"/>
          </a:xfrm>
          <a:prstGeom prst="roundRect">
            <a:avLst>
              <a:gd name="adj" fmla="val 409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SQCDP erklärt: Der Schlüssel zur Optimierung und Effizienz </a:t>
            </a:r>
            <a:endParaRPr lang="de-DE" sz="16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Ein Bild, das Screenshot, Schrift, Text, Logo enthält.&#10;&#10;Automatisch generierte Beschreibung">
            <a:extLst>
              <a:ext uri="{FF2B5EF4-FFF2-40B4-BE49-F238E27FC236}">
                <a16:creationId xmlns:a16="http://schemas.microsoft.com/office/drawing/2014/main" id="{FB2DCA34-B286-456E-13F2-A81B2C5B9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06" y="1831923"/>
            <a:ext cx="7223785" cy="39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80AE6-7344-00A9-5B9E-82E00A581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EA6DDB6-ED26-1855-C834-CCB050436A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145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A6DDB6-ED26-1855-C834-CCB050436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2AAAAF0-754C-6D42-DAB4-198C4FDA1C20}"/>
              </a:ext>
            </a:extLst>
          </p:cNvPr>
          <p:cNvGrpSpPr/>
          <p:nvPr/>
        </p:nvGrpSpPr>
        <p:grpSpPr>
          <a:xfrm rot="10800000">
            <a:off x="6170156" y="1423942"/>
            <a:ext cx="2357851" cy="1135248"/>
            <a:chOff x="-454781" y="454781"/>
            <a:chExt cx="1908784" cy="999218"/>
          </a:xfrm>
          <a:solidFill>
            <a:srgbClr val="FFFFFF"/>
          </a:solidFill>
        </p:grpSpPr>
        <p:sp>
          <p:nvSpPr>
            <p:cNvPr id="6" name="Halbbogen 5">
              <a:extLst>
                <a:ext uri="{FF2B5EF4-FFF2-40B4-BE49-F238E27FC236}">
                  <a16:creationId xmlns:a16="http://schemas.microsoft.com/office/drawing/2014/main" id="{1A650CA4-B6C2-2F11-A14D-6C1340103A64}"/>
                </a:ext>
              </a:extLst>
            </p:cNvPr>
            <p:cNvSpPr/>
            <p:nvPr/>
          </p:nvSpPr>
          <p:spPr>
            <a:xfrm rot="5400000">
              <a:off x="-445833" y="445833"/>
              <a:ext cx="995102" cy="101299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Halbbogen 7">
              <a:extLst>
                <a:ext uri="{FF2B5EF4-FFF2-40B4-BE49-F238E27FC236}">
                  <a16:creationId xmlns:a16="http://schemas.microsoft.com/office/drawing/2014/main" id="{4A7CBB9D-8761-C357-7FB9-AD761FF5EC27}"/>
                </a:ext>
              </a:extLst>
            </p:cNvPr>
            <p:cNvSpPr/>
            <p:nvPr/>
          </p:nvSpPr>
          <p:spPr>
            <a:xfrm rot="16200000" flipH="1">
              <a:off x="449954" y="449949"/>
              <a:ext cx="995102" cy="1012997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extfeld 2">
            <a:extLst>
              <a:ext uri="{FF2B5EF4-FFF2-40B4-BE49-F238E27FC236}">
                <a16:creationId xmlns:a16="http://schemas.microsoft.com/office/drawing/2014/main" id="{43E10147-1959-E91B-AF11-73F9CE10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67" y="2462082"/>
            <a:ext cx="5449703" cy="355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SQCDP Board visualisiert einen Bereich der Klinik, gepflegt durch das Abteilungsteam – auf täglicher Basis, mit ca. 15 Minuten Zeitaufwand. Durch die systematische und softwaregestützte Durchführung werden </a:t>
            </a: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relevante Kennzahlen (KPIs) erfasst 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Maßnahmen zur Optimierung abgeleitet   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(z. B. 20 Prozent weniger Laufwege des Pflegepersonals).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Bei einer prozessual und organisatorisch integrierten Anwendung gewinnt die Klinikleitung auf täglicher Basis </a:t>
            </a: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Transparenz auf allen Ebenen 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inkl. </a:t>
            </a:r>
            <a:r>
              <a:rPr lang="de-DE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Priorisierung von Maßnahmen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Die Mitarbeiter bringen ihr Fachwissen in die Gestaltung und Aufbereitung der stationsspezifischen Herausforderungen ein – die Zufriedenheit der Mitarbeiter steigt.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3643EB-A778-0ED7-2E37-29F375597E70}"/>
              </a:ext>
            </a:extLst>
          </p:cNvPr>
          <p:cNvGrpSpPr/>
          <p:nvPr/>
        </p:nvGrpSpPr>
        <p:grpSpPr>
          <a:xfrm>
            <a:off x="5842219" y="2273290"/>
            <a:ext cx="6170069" cy="3933200"/>
            <a:chOff x="5923556" y="1584325"/>
            <a:chExt cx="6104403" cy="3689350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D76384FE-0DB8-D5B9-06BB-02CC71EE59D8}"/>
                </a:ext>
              </a:extLst>
            </p:cNvPr>
            <p:cNvSpPr/>
            <p:nvPr/>
          </p:nvSpPr>
          <p:spPr>
            <a:xfrm>
              <a:off x="5923556" y="1584325"/>
              <a:ext cx="6104403" cy="3689350"/>
            </a:xfrm>
            <a:prstGeom prst="roundRect">
              <a:avLst>
                <a:gd name="adj" fmla="val 1695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e-DE" sz="1200" kern="1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4ABA468-9ED7-BD3E-09FD-46DC563E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8003" y="1761412"/>
              <a:ext cx="5455507" cy="3335175"/>
            </a:xfrm>
            <a:prstGeom prst="rect">
              <a:avLst/>
            </a:prstGeom>
          </p:spPr>
        </p:pic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6983D8D-E584-536A-6841-B8DAFE92E7D7}"/>
              </a:ext>
            </a:extLst>
          </p:cNvPr>
          <p:cNvSpPr/>
          <p:nvPr/>
        </p:nvSpPr>
        <p:spPr>
          <a:xfrm>
            <a:off x="295636" y="873696"/>
            <a:ext cx="8803342" cy="861543"/>
          </a:xfrm>
          <a:prstGeom prst="roundRect">
            <a:avLst>
              <a:gd name="adj" fmla="val 409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Effiziente Prozessoptimierung im Klinikalltag: 			               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SQCDP Board als Schlüssel zur Transparenz und Mitarbeiterzufriedenheit  </a:t>
            </a:r>
          </a:p>
        </p:txBody>
      </p:sp>
    </p:spTree>
    <p:extLst>
      <p:ext uri="{BB962C8B-B14F-4D97-AF65-F5344CB8AC3E}">
        <p14:creationId xmlns:p14="http://schemas.microsoft.com/office/powerpoint/2010/main" val="132992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4233E-C507-E9B3-4D26-BBEFB8DB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FFD13DB-6132-EB16-8834-48DBFCE54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FD13DB-6132-EB16-8834-48DBFCE54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2">
            <a:extLst>
              <a:ext uri="{FF2B5EF4-FFF2-40B4-BE49-F238E27FC236}">
                <a16:creationId xmlns:a16="http://schemas.microsoft.com/office/drawing/2014/main" id="{174717B9-21A4-641D-2EB7-FD5D9042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85" y="1130300"/>
            <a:ext cx="643191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 IFOHRA GmbH 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vereint die Kompetenzen aus Industrie und Gesundheitswesen, um innovative und menschenzentrierte Lösungen zur Effizienzsteigerung im Gesundheitsmarkt umzusetzen.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Als Spin-off des Medical Valley verfügt IFOHRA über ein </a:t>
            </a: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branchenübergreifendes Partnernetzwerk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wie zum Beispiel der Ostbayerischen Technische Hochschule Amberg-Weiden, MSE-Solution </a:t>
            </a:r>
            <a:r>
              <a:rPr kumimoji="0" lang="de-DE" sz="16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PointOut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und andere.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Wir entwickeln auch langfristige Technologiepläne im Bereich der </a:t>
            </a: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5G-Infrastruktur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und der </a:t>
            </a: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Digitalisierung 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von klinischen Prozessen.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Medical Valley ist eines der dynamischsten Ökosysteme in der Gesundheitsbranche, sowohl auf </a:t>
            </a: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nationaler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als auch auf </a:t>
            </a:r>
            <a:r>
              <a:rPr kumimoji="0" lang="de-DE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internationaler</a:t>
            </a: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Ebene.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029F589-318C-1B7A-A64A-FBD7587F505A}"/>
              </a:ext>
            </a:extLst>
          </p:cNvPr>
          <p:cNvCxnSpPr/>
          <p:nvPr/>
        </p:nvCxnSpPr>
        <p:spPr>
          <a:xfrm flipV="1">
            <a:off x="5874385" y="962818"/>
            <a:ext cx="5929630" cy="9525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feld 2">
            <a:extLst>
              <a:ext uri="{FF2B5EF4-FFF2-40B4-BE49-F238E27FC236}">
                <a16:creationId xmlns:a16="http://schemas.microsoft.com/office/drawing/2014/main" id="{E82A7423-783B-A9A5-5355-3BA7D620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85" y="476250"/>
            <a:ext cx="4460875" cy="4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00" cap="none" spc="0" normalizeH="0" baseline="0" noProof="0" dirty="0">
                <a:ln>
                  <a:noFill/>
                </a:ln>
                <a:solidFill>
                  <a:srgbClr val="395A85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Ihr Ansprechpartner</a:t>
            </a:r>
            <a:endParaRPr kumimoji="0" lang="de-DE" sz="2000" b="0" i="0" u="none" strike="noStrike" kern="100" cap="none" spc="0" normalizeH="0" baseline="0" noProof="0" dirty="0">
              <a:ln>
                <a:noFill/>
              </a:ln>
              <a:solidFill>
                <a:srgbClr val="395A85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07FDC3D3-2880-3230-6704-A31373D5A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" y="3721100"/>
            <a:ext cx="1343025" cy="1343025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F309BC4F-769A-6782-3B85-57C89998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" y="5205413"/>
            <a:ext cx="29813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100" dirty="0">
                <a:solidFill>
                  <a:srgbClr val="0E284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kumimoji="0" lang="de-DE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ontact</a:t>
            </a:r>
            <a:endParaRPr kumimoji="0" lang="de-DE" sz="900" b="1" i="0" u="none" strike="noStrike" kern="1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IFOHRA GmbH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 Werkkanal 6, 96047 Bamberg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+49-176-45838881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www.ifohra.de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solidFill>
                <a:srgbClr val="121F3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92AA"/>
            </a:gs>
            <a:gs pos="58000">
              <a:srgbClr val="B4C8D6"/>
            </a:gs>
            <a:gs pos="100000">
              <a:srgbClr val="ABD1DF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DC82032-513E-718C-695D-099454FC0D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790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C82032-513E-718C-695D-099454FC0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A3C2565F-A96C-BF39-EB26-19617546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63" y="612845"/>
            <a:ext cx="1043330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Häufig gestellte Fragen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395A8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Hier finden Sie Antworten auf häufig gestellte Fragen zum Thema SQCDP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Was versteht man unter SQCDP und welche Bedeutung hat es im Kontext von Prozessoptimierung?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Durch Transparenz der Prozesse wird ein Überschreiten von tolerierbaren Grenzen erkannt und die Möglichkeit geschaffen, Maßnahmen gezielt einzuleiten. Jedes Teammitglied hat die gleiche Informationsgrundlage.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dirty="0">
              <a:latin typeface="Aptos Display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Welche Probleme stehen im Fokus unserer Analyse?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Häufig fehlende Prozesstransparenz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Arbeiten an Theme</a:t>
            </a:r>
            <a:r>
              <a:rPr lang="de-DE" altLang="de-DE" sz="1600" dirty="0"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mit geringem Einfluss auf das Ergebnis (80 %/ 20 % Pareto Regel)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Hohe, bzw. weiter steigende Prozesskosten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Welche Mehrwerte ergeben sich für Ihr Unternehmen?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Prozesstransparenz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Priorisierung von Arbeitspaketen mit der höchsten Wirksamkeit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Unterstützung effektiver Methoden, wie z. B. dem Pareto Prinzip, PDCA sowie ABC-Analysen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Optimierter Einsatz von Ressourcen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Reduzierte Reaktionszeit auf Abweichungen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Aufbereitung der Optimierungsergebnisse und ihrer Nachhaltigkeit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A4BF95B-443D-FD20-3607-2E57CFCD28BF}"/>
              </a:ext>
            </a:extLst>
          </p:cNvPr>
          <p:cNvCxnSpPr>
            <a:cxnSpLocks/>
          </p:cNvCxnSpPr>
          <p:nvPr/>
        </p:nvCxnSpPr>
        <p:spPr>
          <a:xfrm>
            <a:off x="555863" y="1126755"/>
            <a:ext cx="10210108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3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92AA"/>
            </a:gs>
            <a:gs pos="58000">
              <a:srgbClr val="B4C8D6"/>
            </a:gs>
            <a:gs pos="100000">
              <a:srgbClr val="ABD1DF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1B5C7-AE0A-4F42-BE11-F4EC1897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C427EB8-17B4-703B-CE9B-864BF2370F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964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427EB8-17B4-703B-CE9B-864BF2370F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7F7A6A7-7FE3-8767-0022-13F42E815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7" y="859065"/>
            <a:ext cx="933418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395A85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Häufig gestellte Fragen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395A85"/>
              </a:solidFill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Hier finden Sie Antworten auf häufig gestellte Fragen zum Thema SQCDP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 wird das Shopfloor Management im Kontext von SQCDP umgesetzt und welchen Zeitrahmen nimmt dieser Prozess in Anspruch?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Team wird durch Workshops umfangreich an die Nutzung des Boards und dessen Methodik herangeführt 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SQCDP Board wird für jeden Mitarbeiter gut sichtbar aufgestellt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Gesamtprojektlaufzeit abhängig von der Größe der Einrichtung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Warum IFOHRA?</a:t>
            </a:r>
            <a:endParaRPr kumimoji="0" lang="de-DE" altLang="de-DE" sz="1600" b="1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Wissenschaftliche und objektive Erhebungsmethode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Umfassender Überblick über Technologien und Prozesse im Gesundheitswesen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Erfahrenes interdisziplinäres Team aus Gesundheitswesen und Industrie</a:t>
            </a:r>
          </a:p>
          <a:p>
            <a:pPr marL="180975" indent="-180975">
              <a:buFontTx/>
              <a:buChar char="•"/>
            </a:pPr>
            <a:r>
              <a:rPr lang="de-DE" altLang="de-DE" sz="1600" dirty="0">
                <a:latin typeface="Aptos Display" panose="020B0004020202020204" pitchFamily="34" charset="0"/>
                <a:cs typeface="Arial" panose="020B0604020202020204" pitchFamily="34" charset="0"/>
              </a:rPr>
              <a:t>IFOHRA schafft Transparenz und 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identifiziert gemeinsam mit Ihnen Stärken und</a:t>
            </a:r>
            <a:r>
              <a:rPr lang="de-DE" sz="16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Schwächen der Prozesse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3CCCDA45-125A-A6D6-37D8-4A5DCEBDC1C2}"/>
              </a:ext>
            </a:extLst>
          </p:cNvPr>
          <p:cNvCxnSpPr>
            <a:cxnSpLocks/>
          </p:cNvCxnSpPr>
          <p:nvPr/>
        </p:nvCxnSpPr>
        <p:spPr>
          <a:xfrm>
            <a:off x="475981" y="1353374"/>
            <a:ext cx="8995465" cy="0"/>
          </a:xfrm>
          <a:prstGeom prst="line">
            <a:avLst/>
          </a:prstGeom>
          <a:ln w="57150">
            <a:solidFill>
              <a:srgbClr val="395A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FOHRA_Master_V01">
  <a:themeElements>
    <a:clrScheme name="Benutzerdefiniert 5">
      <a:dk1>
        <a:srgbClr val="121F3D"/>
      </a:dk1>
      <a:lt1>
        <a:srgbClr val="F8F8F8"/>
      </a:lt1>
      <a:dk2>
        <a:srgbClr val="121F3D"/>
      </a:dk2>
      <a:lt2>
        <a:srgbClr val="DFEAF9"/>
      </a:lt2>
      <a:accent1>
        <a:srgbClr val="52D7D7"/>
      </a:accent1>
      <a:accent2>
        <a:srgbClr val="121F3D"/>
      </a:accent2>
      <a:accent3>
        <a:srgbClr val="694B8C"/>
      </a:accent3>
      <a:accent4>
        <a:srgbClr val="8C874B"/>
      </a:accent4>
      <a:accent5>
        <a:srgbClr val="D78F52"/>
      </a:accent5>
      <a:accent6>
        <a:srgbClr val="3D2F12"/>
      </a:accent6>
      <a:hlink>
        <a:srgbClr val="3D2F12"/>
      </a:hlink>
      <a:folHlink>
        <a:srgbClr val="F9EFDF"/>
      </a:folHlink>
    </a:clrScheme>
    <a:fontScheme name="Benutzerdefiniert 1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FOHRA_Master_V01">
  <a:themeElements>
    <a:clrScheme name="Benutzerdefiniert 5">
      <a:dk1>
        <a:srgbClr val="121F3D"/>
      </a:dk1>
      <a:lt1>
        <a:srgbClr val="F8F8F8"/>
      </a:lt1>
      <a:dk2>
        <a:srgbClr val="121F3D"/>
      </a:dk2>
      <a:lt2>
        <a:srgbClr val="DFEAF9"/>
      </a:lt2>
      <a:accent1>
        <a:srgbClr val="52D7D7"/>
      </a:accent1>
      <a:accent2>
        <a:srgbClr val="121F3D"/>
      </a:accent2>
      <a:accent3>
        <a:srgbClr val="694B8C"/>
      </a:accent3>
      <a:accent4>
        <a:srgbClr val="8C874B"/>
      </a:accent4>
      <a:accent5>
        <a:srgbClr val="D78F52"/>
      </a:accent5>
      <a:accent6>
        <a:srgbClr val="3D2F12"/>
      </a:accent6>
      <a:hlink>
        <a:srgbClr val="3D2F12"/>
      </a:hlink>
      <a:folHlink>
        <a:srgbClr val="F9EFDF"/>
      </a:folHlink>
    </a:clrScheme>
    <a:fontScheme name="Benutzerdefiniert 1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ab0984-10f1-4395-b60d-25f1691eb170">
      <Terms xmlns="http://schemas.microsoft.com/office/infopath/2007/PartnerControls"/>
    </lcf76f155ced4ddcb4097134ff3c332f>
    <TaxCatchAll xmlns="8297f5c1-3b95-4d56-b368-b6987169b5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00010592A9F543ADBE163B4184BD0F" ma:contentTypeVersion="18" ma:contentTypeDescription="Ein neues Dokument erstellen." ma:contentTypeScope="" ma:versionID="0542fff46ae734924cf3e5fa24ab74e3">
  <xsd:schema xmlns:xsd="http://www.w3.org/2001/XMLSchema" xmlns:xs="http://www.w3.org/2001/XMLSchema" xmlns:p="http://schemas.microsoft.com/office/2006/metadata/properties" xmlns:ns2="8297f5c1-3b95-4d56-b368-b6987169b513" xmlns:ns3="a7ab0984-10f1-4395-b60d-25f1691eb170" targetNamespace="http://schemas.microsoft.com/office/2006/metadata/properties" ma:root="true" ma:fieldsID="fddd5336dc38e0a90ad24677bcdeb38c" ns2:_="" ns3:_="">
    <xsd:import namespace="8297f5c1-3b95-4d56-b368-b6987169b513"/>
    <xsd:import namespace="a7ab0984-10f1-4395-b60d-25f1691eb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7f5c1-3b95-4d56-b368-b6987169b5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5c33da-748b-4b0c-bc0f-2bcf8a42e1a8}" ma:internalName="TaxCatchAll" ma:showField="CatchAllData" ma:web="8297f5c1-3b95-4d56-b368-b6987169b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b0984-10f1-4395-b60d-25f1691eb1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4714a44-0f9d-4d7d-9544-bd76c4426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41BD2-8171-4CA2-898C-D7486F8FC71E}">
  <ds:schemaRefs>
    <ds:schemaRef ds:uri="8297f5c1-3b95-4d56-b368-b6987169b513"/>
    <ds:schemaRef ds:uri="a7ab0984-10f1-4395-b60d-25f1691eb17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693B3C-89C4-4F15-960A-BAAA49A51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DC2755-402E-4276-B919-0ABD8B24215B}">
  <ds:schemaRefs>
    <ds:schemaRef ds:uri="8297f5c1-3b95-4d56-b368-b6987169b513"/>
    <ds:schemaRef ds:uri="a7ab0984-10f1-4395-b60d-25f1691eb1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Breitbild</PresentationFormat>
  <Paragraphs>148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Oswald</vt:lpstr>
      <vt:lpstr>Oswald Light</vt:lpstr>
      <vt:lpstr>Poppins Light</vt:lpstr>
      <vt:lpstr>IFOHRA_Master_V01</vt:lpstr>
      <vt:lpstr>2_IFOHRA_Master_V01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Anika Zimmermann</dc:creator>
  <cp:lastModifiedBy>Marielle Berktold</cp:lastModifiedBy>
  <cp:revision>8</cp:revision>
  <dcterms:created xsi:type="dcterms:W3CDTF">2023-09-26T10:34:28Z</dcterms:created>
  <dcterms:modified xsi:type="dcterms:W3CDTF">2025-02-17T08:01:42Z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0x010100E200010592A9F543ADBE163B4184BD0F</vt:lpwstr>
  </property>
  <property fmtid="{D5CDD505-2E9C-101B-9397-08002B2CF9AE}" pid="3" name="MediaServiceImageTags">
    <vt:lpwstr/>
  </property>
</Properties>
</file>